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8288000" cy="10287000"/>
  <p:notesSz cx="18288000" cy="10287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OU598Zy73AEFBY040KAgNJaN8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048600" y="771525"/>
            <a:ext cx="12192600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48600" y="771525"/>
            <a:ext cx="12192600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48600" y="771525"/>
            <a:ext cx="12192600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48600" y="771525"/>
            <a:ext cx="12192600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obj">
  <p:cSld name="OBJECT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15583148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500" b="1" i="0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245234" y="2595744"/>
            <a:ext cx="17797531" cy="653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1352425" y="963618"/>
            <a:ext cx="15583148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ubTitle" idx="1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15583148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500" b="1" i="0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15583148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500" b="1" i="0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1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2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380032" y="594474"/>
            <a:ext cx="4163596" cy="13106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4"/>
          <p:cNvSpPr/>
          <p:nvPr/>
        </p:nvSpPr>
        <p:spPr>
          <a:xfrm>
            <a:off x="0" y="9507271"/>
            <a:ext cx="18288000" cy="779780"/>
          </a:xfrm>
          <a:custGeom>
            <a:avLst/>
            <a:gdLst/>
            <a:ahLst/>
            <a:cxnLst/>
            <a:rect l="l" t="t" r="r" b="b"/>
            <a:pathLst>
              <a:path w="18288000" h="779779" extrusionOk="0">
                <a:moveTo>
                  <a:pt x="0" y="0"/>
                </a:moveTo>
                <a:lnTo>
                  <a:pt x="18287998" y="0"/>
                </a:lnTo>
                <a:lnTo>
                  <a:pt x="18287998" y="779728"/>
                </a:lnTo>
                <a:lnTo>
                  <a:pt x="0" y="779728"/>
                </a:lnTo>
                <a:lnTo>
                  <a:pt x="0" y="0"/>
                </a:lnTo>
                <a:close/>
              </a:path>
            </a:pathLst>
          </a:custGeom>
          <a:solidFill>
            <a:srgbClr val="855B2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" name="Google Shape;8;p14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15583148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0" b="1" i="0" u="none" strike="noStrike" cap="none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body" idx="1"/>
          </p:nvPr>
        </p:nvSpPr>
        <p:spPr>
          <a:xfrm>
            <a:off x="245234" y="2595744"/>
            <a:ext cx="17797531" cy="653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ftr" idx="11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dt" idx="10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mapadasdesigualdades_rb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3012" y="1051531"/>
            <a:ext cx="7848152" cy="7802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3306445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FOTOS</a:t>
            </a:r>
            <a:endParaRPr/>
          </a:p>
        </p:txBody>
      </p:sp>
      <p:pic>
        <p:nvPicPr>
          <p:cNvPr id="5" name="Imagem 4" descr="Dashboar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202" y="2014523"/>
            <a:ext cx="11778175" cy="73685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 extrusionOk="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855B2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29" name="Google Shape;129;p13"/>
          <p:cNvGrpSpPr/>
          <p:nvPr/>
        </p:nvGrpSpPr>
        <p:grpSpPr>
          <a:xfrm>
            <a:off x="856245" y="141434"/>
            <a:ext cx="16585613" cy="10001250"/>
            <a:chOff x="856245" y="141434"/>
            <a:chExt cx="16585613" cy="10001250"/>
          </a:xfrm>
        </p:grpSpPr>
        <p:pic>
          <p:nvPicPr>
            <p:cNvPr id="130" name="Google Shape;130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56245" y="141434"/>
              <a:ext cx="13658585" cy="10001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53879" y="1939492"/>
              <a:ext cx="4781549" cy="17716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Google Shape;132;p13"/>
            <p:cNvSpPr/>
            <p:nvPr/>
          </p:nvSpPr>
          <p:spPr>
            <a:xfrm>
              <a:off x="13828441" y="5810654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 extrusionOk="0">
                  <a:moveTo>
                    <a:pt x="1800224" y="3600449"/>
                  </a:moveTo>
                  <a:lnTo>
                    <a:pt x="1752266" y="3599823"/>
                  </a:lnTo>
                  <a:lnTo>
                    <a:pt x="1704616" y="3597954"/>
                  </a:lnTo>
                  <a:lnTo>
                    <a:pt x="1657292" y="3594858"/>
                  </a:lnTo>
                  <a:lnTo>
                    <a:pt x="1610308" y="3590551"/>
                  </a:lnTo>
                  <a:lnTo>
                    <a:pt x="1563680" y="3585048"/>
                  </a:lnTo>
                  <a:lnTo>
                    <a:pt x="1517424" y="3578364"/>
                  </a:lnTo>
                  <a:lnTo>
                    <a:pt x="1471555" y="3570516"/>
                  </a:lnTo>
                  <a:lnTo>
                    <a:pt x="1426088" y="3561519"/>
                  </a:lnTo>
                  <a:lnTo>
                    <a:pt x="1381040" y="3551388"/>
                  </a:lnTo>
                  <a:lnTo>
                    <a:pt x="1336426" y="3540139"/>
                  </a:lnTo>
                  <a:lnTo>
                    <a:pt x="1292261" y="3527787"/>
                  </a:lnTo>
                  <a:lnTo>
                    <a:pt x="1248560" y="3514349"/>
                  </a:lnTo>
                  <a:lnTo>
                    <a:pt x="1205341" y="3499839"/>
                  </a:lnTo>
                  <a:lnTo>
                    <a:pt x="1162617" y="3484273"/>
                  </a:lnTo>
                  <a:lnTo>
                    <a:pt x="1120405" y="3467667"/>
                  </a:lnTo>
                  <a:lnTo>
                    <a:pt x="1078720" y="3450036"/>
                  </a:lnTo>
                  <a:lnTo>
                    <a:pt x="1037578" y="3431396"/>
                  </a:lnTo>
                  <a:lnTo>
                    <a:pt x="996993" y="3411762"/>
                  </a:lnTo>
                  <a:lnTo>
                    <a:pt x="956983" y="3391150"/>
                  </a:lnTo>
                  <a:lnTo>
                    <a:pt x="917562" y="3369576"/>
                  </a:lnTo>
                  <a:lnTo>
                    <a:pt x="878746" y="3347054"/>
                  </a:lnTo>
                  <a:lnTo>
                    <a:pt x="840550" y="3323602"/>
                  </a:lnTo>
                  <a:lnTo>
                    <a:pt x="802990" y="3299233"/>
                  </a:lnTo>
                  <a:lnTo>
                    <a:pt x="766082" y="3273964"/>
                  </a:lnTo>
                  <a:lnTo>
                    <a:pt x="729841" y="3247810"/>
                  </a:lnTo>
                  <a:lnTo>
                    <a:pt x="694282" y="3220786"/>
                  </a:lnTo>
                  <a:lnTo>
                    <a:pt x="659422" y="3192909"/>
                  </a:lnTo>
                  <a:lnTo>
                    <a:pt x="625275" y="3164194"/>
                  </a:lnTo>
                  <a:lnTo>
                    <a:pt x="591858" y="3134657"/>
                  </a:lnTo>
                  <a:lnTo>
                    <a:pt x="559185" y="3104312"/>
                  </a:lnTo>
                  <a:lnTo>
                    <a:pt x="527273" y="3073176"/>
                  </a:lnTo>
                  <a:lnTo>
                    <a:pt x="496137" y="3041264"/>
                  </a:lnTo>
                  <a:lnTo>
                    <a:pt x="465792" y="3008591"/>
                  </a:lnTo>
                  <a:lnTo>
                    <a:pt x="436255" y="2975174"/>
                  </a:lnTo>
                  <a:lnTo>
                    <a:pt x="407539" y="2941027"/>
                  </a:lnTo>
                  <a:lnTo>
                    <a:pt x="379663" y="2906167"/>
                  </a:lnTo>
                  <a:lnTo>
                    <a:pt x="352639" y="2870608"/>
                  </a:lnTo>
                  <a:lnTo>
                    <a:pt x="326485" y="2834367"/>
                  </a:lnTo>
                  <a:lnTo>
                    <a:pt x="301216" y="2797459"/>
                  </a:lnTo>
                  <a:lnTo>
                    <a:pt x="276847" y="2759899"/>
                  </a:lnTo>
                  <a:lnTo>
                    <a:pt x="253394" y="2721703"/>
                  </a:lnTo>
                  <a:lnTo>
                    <a:pt x="230873" y="2682887"/>
                  </a:lnTo>
                  <a:lnTo>
                    <a:pt x="209298" y="2643466"/>
                  </a:lnTo>
                  <a:lnTo>
                    <a:pt x="188687" y="2603455"/>
                  </a:lnTo>
                  <a:lnTo>
                    <a:pt x="169053" y="2562871"/>
                  </a:lnTo>
                  <a:lnTo>
                    <a:pt x="150413" y="2521729"/>
                  </a:lnTo>
                  <a:lnTo>
                    <a:pt x="132782" y="2480044"/>
                  </a:lnTo>
                  <a:lnTo>
                    <a:pt x="116176" y="2437832"/>
                  </a:lnTo>
                  <a:lnTo>
                    <a:pt x="100610" y="2395108"/>
                  </a:lnTo>
                  <a:lnTo>
                    <a:pt x="86100" y="2351888"/>
                  </a:lnTo>
                  <a:lnTo>
                    <a:pt x="72661" y="2308188"/>
                  </a:lnTo>
                  <a:lnTo>
                    <a:pt x="60310" y="2264023"/>
                  </a:lnTo>
                  <a:lnTo>
                    <a:pt x="49061" y="2219409"/>
                  </a:lnTo>
                  <a:lnTo>
                    <a:pt x="38930" y="2174361"/>
                  </a:lnTo>
                  <a:lnTo>
                    <a:pt x="29933" y="2128894"/>
                  </a:lnTo>
                  <a:lnTo>
                    <a:pt x="22084" y="2083025"/>
                  </a:lnTo>
                  <a:lnTo>
                    <a:pt x="15401" y="2036769"/>
                  </a:lnTo>
                  <a:lnTo>
                    <a:pt x="9898" y="1990141"/>
                  </a:lnTo>
                  <a:lnTo>
                    <a:pt x="5591" y="1943157"/>
                  </a:lnTo>
                  <a:lnTo>
                    <a:pt x="2495" y="1895832"/>
                  </a:lnTo>
                  <a:lnTo>
                    <a:pt x="626" y="1848183"/>
                  </a:lnTo>
                  <a:lnTo>
                    <a:pt x="0" y="1800224"/>
                  </a:lnTo>
                  <a:lnTo>
                    <a:pt x="626" y="1752266"/>
                  </a:lnTo>
                  <a:lnTo>
                    <a:pt x="2495" y="1704616"/>
                  </a:lnTo>
                  <a:lnTo>
                    <a:pt x="5591" y="1657292"/>
                  </a:lnTo>
                  <a:lnTo>
                    <a:pt x="9898" y="1610308"/>
                  </a:lnTo>
                  <a:lnTo>
                    <a:pt x="15401" y="1563680"/>
                  </a:lnTo>
                  <a:lnTo>
                    <a:pt x="22084" y="1517424"/>
                  </a:lnTo>
                  <a:lnTo>
                    <a:pt x="29933" y="1471555"/>
                  </a:lnTo>
                  <a:lnTo>
                    <a:pt x="38930" y="1426088"/>
                  </a:lnTo>
                  <a:lnTo>
                    <a:pt x="49061" y="1381040"/>
                  </a:lnTo>
                  <a:lnTo>
                    <a:pt x="60310" y="1336426"/>
                  </a:lnTo>
                  <a:lnTo>
                    <a:pt x="72661" y="1292261"/>
                  </a:lnTo>
                  <a:lnTo>
                    <a:pt x="86100" y="1248560"/>
                  </a:lnTo>
                  <a:lnTo>
                    <a:pt x="100610" y="1205341"/>
                  </a:lnTo>
                  <a:lnTo>
                    <a:pt x="116176" y="1162617"/>
                  </a:lnTo>
                  <a:lnTo>
                    <a:pt x="132782" y="1120405"/>
                  </a:lnTo>
                  <a:lnTo>
                    <a:pt x="150413" y="1078720"/>
                  </a:lnTo>
                  <a:lnTo>
                    <a:pt x="169053" y="1037578"/>
                  </a:lnTo>
                  <a:lnTo>
                    <a:pt x="188687" y="996993"/>
                  </a:lnTo>
                  <a:lnTo>
                    <a:pt x="209298" y="956983"/>
                  </a:lnTo>
                  <a:lnTo>
                    <a:pt x="230873" y="917562"/>
                  </a:lnTo>
                  <a:lnTo>
                    <a:pt x="253394" y="878746"/>
                  </a:lnTo>
                  <a:lnTo>
                    <a:pt x="276847" y="840550"/>
                  </a:lnTo>
                  <a:lnTo>
                    <a:pt x="301216" y="802990"/>
                  </a:lnTo>
                  <a:lnTo>
                    <a:pt x="326485" y="766082"/>
                  </a:lnTo>
                  <a:lnTo>
                    <a:pt x="352639" y="729841"/>
                  </a:lnTo>
                  <a:lnTo>
                    <a:pt x="379663" y="694282"/>
                  </a:lnTo>
                  <a:lnTo>
                    <a:pt x="407539" y="659422"/>
                  </a:lnTo>
                  <a:lnTo>
                    <a:pt x="436255" y="625275"/>
                  </a:lnTo>
                  <a:lnTo>
                    <a:pt x="465792" y="591858"/>
                  </a:lnTo>
                  <a:lnTo>
                    <a:pt x="496137" y="559185"/>
                  </a:lnTo>
                  <a:lnTo>
                    <a:pt x="527273" y="527273"/>
                  </a:lnTo>
                  <a:lnTo>
                    <a:pt x="559185" y="496137"/>
                  </a:lnTo>
                  <a:lnTo>
                    <a:pt x="591858" y="465792"/>
                  </a:lnTo>
                  <a:lnTo>
                    <a:pt x="625275" y="436255"/>
                  </a:lnTo>
                  <a:lnTo>
                    <a:pt x="659422" y="407539"/>
                  </a:lnTo>
                  <a:lnTo>
                    <a:pt x="694282" y="379663"/>
                  </a:lnTo>
                  <a:lnTo>
                    <a:pt x="729841" y="352639"/>
                  </a:lnTo>
                  <a:lnTo>
                    <a:pt x="766082" y="326485"/>
                  </a:lnTo>
                  <a:lnTo>
                    <a:pt x="802990" y="301216"/>
                  </a:lnTo>
                  <a:lnTo>
                    <a:pt x="840550" y="276847"/>
                  </a:lnTo>
                  <a:lnTo>
                    <a:pt x="878746" y="253394"/>
                  </a:lnTo>
                  <a:lnTo>
                    <a:pt x="917562" y="230873"/>
                  </a:lnTo>
                  <a:lnTo>
                    <a:pt x="956983" y="209298"/>
                  </a:lnTo>
                  <a:lnTo>
                    <a:pt x="996993" y="188687"/>
                  </a:lnTo>
                  <a:lnTo>
                    <a:pt x="1037578" y="169053"/>
                  </a:lnTo>
                  <a:lnTo>
                    <a:pt x="1078720" y="150413"/>
                  </a:lnTo>
                  <a:lnTo>
                    <a:pt x="1120405" y="132782"/>
                  </a:lnTo>
                  <a:lnTo>
                    <a:pt x="1162617" y="116176"/>
                  </a:lnTo>
                  <a:lnTo>
                    <a:pt x="1205341" y="100610"/>
                  </a:lnTo>
                  <a:lnTo>
                    <a:pt x="1248560" y="86100"/>
                  </a:lnTo>
                  <a:lnTo>
                    <a:pt x="1292261" y="72661"/>
                  </a:lnTo>
                  <a:lnTo>
                    <a:pt x="1336426" y="60310"/>
                  </a:lnTo>
                  <a:lnTo>
                    <a:pt x="1381040" y="49061"/>
                  </a:lnTo>
                  <a:lnTo>
                    <a:pt x="1426088" y="38930"/>
                  </a:lnTo>
                  <a:lnTo>
                    <a:pt x="1471555" y="29933"/>
                  </a:lnTo>
                  <a:lnTo>
                    <a:pt x="1517424" y="22084"/>
                  </a:lnTo>
                  <a:lnTo>
                    <a:pt x="1563680" y="15401"/>
                  </a:lnTo>
                  <a:lnTo>
                    <a:pt x="1610308" y="9898"/>
                  </a:lnTo>
                  <a:lnTo>
                    <a:pt x="1657292" y="5591"/>
                  </a:lnTo>
                  <a:lnTo>
                    <a:pt x="1704616" y="2495"/>
                  </a:lnTo>
                  <a:lnTo>
                    <a:pt x="1752266" y="626"/>
                  </a:lnTo>
                  <a:lnTo>
                    <a:pt x="1800224" y="0"/>
                  </a:lnTo>
                  <a:lnTo>
                    <a:pt x="1848183" y="626"/>
                  </a:lnTo>
                  <a:lnTo>
                    <a:pt x="1895832" y="2495"/>
                  </a:lnTo>
                  <a:lnTo>
                    <a:pt x="1943157" y="5591"/>
                  </a:lnTo>
                  <a:lnTo>
                    <a:pt x="1990141" y="9898"/>
                  </a:lnTo>
                  <a:lnTo>
                    <a:pt x="2036769" y="15401"/>
                  </a:lnTo>
                  <a:lnTo>
                    <a:pt x="2083025" y="22084"/>
                  </a:lnTo>
                  <a:lnTo>
                    <a:pt x="2128894" y="29933"/>
                  </a:lnTo>
                  <a:lnTo>
                    <a:pt x="2174361" y="38930"/>
                  </a:lnTo>
                  <a:lnTo>
                    <a:pt x="2219409" y="49061"/>
                  </a:lnTo>
                  <a:lnTo>
                    <a:pt x="2264023" y="60310"/>
                  </a:lnTo>
                  <a:lnTo>
                    <a:pt x="2308188" y="72661"/>
                  </a:lnTo>
                  <a:lnTo>
                    <a:pt x="2351888" y="86100"/>
                  </a:lnTo>
                  <a:lnTo>
                    <a:pt x="2395108" y="100610"/>
                  </a:lnTo>
                  <a:lnTo>
                    <a:pt x="2437832" y="116176"/>
                  </a:lnTo>
                  <a:lnTo>
                    <a:pt x="2480044" y="132782"/>
                  </a:lnTo>
                  <a:lnTo>
                    <a:pt x="2521729" y="150413"/>
                  </a:lnTo>
                  <a:lnTo>
                    <a:pt x="2562871" y="169053"/>
                  </a:lnTo>
                  <a:lnTo>
                    <a:pt x="2603455" y="188687"/>
                  </a:lnTo>
                  <a:lnTo>
                    <a:pt x="2643466" y="209298"/>
                  </a:lnTo>
                  <a:lnTo>
                    <a:pt x="2682887" y="230873"/>
                  </a:lnTo>
                  <a:lnTo>
                    <a:pt x="2721703" y="253394"/>
                  </a:lnTo>
                  <a:lnTo>
                    <a:pt x="2759899" y="276847"/>
                  </a:lnTo>
                  <a:lnTo>
                    <a:pt x="2797459" y="301216"/>
                  </a:lnTo>
                  <a:lnTo>
                    <a:pt x="2834367" y="326485"/>
                  </a:lnTo>
                  <a:lnTo>
                    <a:pt x="2870608" y="352639"/>
                  </a:lnTo>
                  <a:lnTo>
                    <a:pt x="2906167" y="379663"/>
                  </a:lnTo>
                  <a:lnTo>
                    <a:pt x="2941027" y="407539"/>
                  </a:lnTo>
                  <a:lnTo>
                    <a:pt x="2975174" y="436255"/>
                  </a:lnTo>
                  <a:lnTo>
                    <a:pt x="3008591" y="465792"/>
                  </a:lnTo>
                  <a:lnTo>
                    <a:pt x="3041264" y="496137"/>
                  </a:lnTo>
                  <a:lnTo>
                    <a:pt x="3073176" y="527273"/>
                  </a:lnTo>
                  <a:lnTo>
                    <a:pt x="3104312" y="559185"/>
                  </a:lnTo>
                  <a:lnTo>
                    <a:pt x="3134657" y="591858"/>
                  </a:lnTo>
                  <a:lnTo>
                    <a:pt x="3164194" y="625275"/>
                  </a:lnTo>
                  <a:lnTo>
                    <a:pt x="3192909" y="659422"/>
                  </a:lnTo>
                  <a:lnTo>
                    <a:pt x="3220786" y="694282"/>
                  </a:lnTo>
                  <a:lnTo>
                    <a:pt x="3247810" y="729841"/>
                  </a:lnTo>
                  <a:lnTo>
                    <a:pt x="3273964" y="766082"/>
                  </a:lnTo>
                  <a:lnTo>
                    <a:pt x="3299233" y="802990"/>
                  </a:lnTo>
                  <a:lnTo>
                    <a:pt x="3323602" y="840550"/>
                  </a:lnTo>
                  <a:lnTo>
                    <a:pt x="3347054" y="878746"/>
                  </a:lnTo>
                  <a:lnTo>
                    <a:pt x="3369576" y="917562"/>
                  </a:lnTo>
                  <a:lnTo>
                    <a:pt x="3391150" y="956983"/>
                  </a:lnTo>
                  <a:lnTo>
                    <a:pt x="3411762" y="996993"/>
                  </a:lnTo>
                  <a:lnTo>
                    <a:pt x="3431396" y="1037578"/>
                  </a:lnTo>
                  <a:lnTo>
                    <a:pt x="3450036" y="1078720"/>
                  </a:lnTo>
                  <a:lnTo>
                    <a:pt x="3467667" y="1120405"/>
                  </a:lnTo>
                  <a:lnTo>
                    <a:pt x="3484273" y="1162617"/>
                  </a:lnTo>
                  <a:lnTo>
                    <a:pt x="3499839" y="1205341"/>
                  </a:lnTo>
                  <a:lnTo>
                    <a:pt x="3514349" y="1248560"/>
                  </a:lnTo>
                  <a:lnTo>
                    <a:pt x="3527787" y="1292261"/>
                  </a:lnTo>
                  <a:lnTo>
                    <a:pt x="3540139" y="1336426"/>
                  </a:lnTo>
                  <a:lnTo>
                    <a:pt x="3551388" y="1381040"/>
                  </a:lnTo>
                  <a:lnTo>
                    <a:pt x="3561519" y="1426088"/>
                  </a:lnTo>
                  <a:lnTo>
                    <a:pt x="3570516" y="1471555"/>
                  </a:lnTo>
                  <a:lnTo>
                    <a:pt x="3578364" y="1517424"/>
                  </a:lnTo>
                  <a:lnTo>
                    <a:pt x="3585048" y="1563680"/>
                  </a:lnTo>
                  <a:lnTo>
                    <a:pt x="3590551" y="1610308"/>
                  </a:lnTo>
                  <a:lnTo>
                    <a:pt x="3594858" y="1657292"/>
                  </a:lnTo>
                  <a:lnTo>
                    <a:pt x="3597954" y="1704616"/>
                  </a:lnTo>
                  <a:lnTo>
                    <a:pt x="3599823" y="1752266"/>
                  </a:lnTo>
                  <a:lnTo>
                    <a:pt x="3600449" y="1800224"/>
                  </a:lnTo>
                  <a:lnTo>
                    <a:pt x="3599823" y="1848183"/>
                  </a:lnTo>
                  <a:lnTo>
                    <a:pt x="3597954" y="1895832"/>
                  </a:lnTo>
                  <a:lnTo>
                    <a:pt x="3594858" y="1943157"/>
                  </a:lnTo>
                  <a:lnTo>
                    <a:pt x="3590551" y="1990141"/>
                  </a:lnTo>
                  <a:lnTo>
                    <a:pt x="3585048" y="2036769"/>
                  </a:lnTo>
                  <a:lnTo>
                    <a:pt x="3578364" y="2083025"/>
                  </a:lnTo>
                  <a:lnTo>
                    <a:pt x="3570516" y="2128894"/>
                  </a:lnTo>
                  <a:lnTo>
                    <a:pt x="3561519" y="2174361"/>
                  </a:lnTo>
                  <a:lnTo>
                    <a:pt x="3551388" y="2219409"/>
                  </a:lnTo>
                  <a:lnTo>
                    <a:pt x="3540139" y="2264023"/>
                  </a:lnTo>
                  <a:lnTo>
                    <a:pt x="3527787" y="2308188"/>
                  </a:lnTo>
                  <a:lnTo>
                    <a:pt x="3514349" y="2351888"/>
                  </a:lnTo>
                  <a:lnTo>
                    <a:pt x="3499839" y="2395108"/>
                  </a:lnTo>
                  <a:lnTo>
                    <a:pt x="3484273" y="2437832"/>
                  </a:lnTo>
                  <a:lnTo>
                    <a:pt x="3467667" y="2480044"/>
                  </a:lnTo>
                  <a:lnTo>
                    <a:pt x="3450036" y="2521729"/>
                  </a:lnTo>
                  <a:lnTo>
                    <a:pt x="3431396" y="2562871"/>
                  </a:lnTo>
                  <a:lnTo>
                    <a:pt x="3411762" y="2603455"/>
                  </a:lnTo>
                  <a:lnTo>
                    <a:pt x="3391150" y="2643466"/>
                  </a:lnTo>
                  <a:lnTo>
                    <a:pt x="3369576" y="2682887"/>
                  </a:lnTo>
                  <a:lnTo>
                    <a:pt x="3347054" y="2721703"/>
                  </a:lnTo>
                  <a:lnTo>
                    <a:pt x="3323602" y="2759899"/>
                  </a:lnTo>
                  <a:lnTo>
                    <a:pt x="3299233" y="2797459"/>
                  </a:lnTo>
                  <a:lnTo>
                    <a:pt x="3273964" y="2834367"/>
                  </a:lnTo>
                  <a:lnTo>
                    <a:pt x="3247810" y="2870608"/>
                  </a:lnTo>
                  <a:lnTo>
                    <a:pt x="3220786" y="2906167"/>
                  </a:lnTo>
                  <a:lnTo>
                    <a:pt x="3192909" y="2941027"/>
                  </a:lnTo>
                  <a:lnTo>
                    <a:pt x="3164194" y="2975174"/>
                  </a:lnTo>
                  <a:lnTo>
                    <a:pt x="3134657" y="3008591"/>
                  </a:lnTo>
                  <a:lnTo>
                    <a:pt x="3104312" y="3041264"/>
                  </a:lnTo>
                  <a:lnTo>
                    <a:pt x="3073176" y="3073176"/>
                  </a:lnTo>
                  <a:lnTo>
                    <a:pt x="3041264" y="3104312"/>
                  </a:lnTo>
                  <a:lnTo>
                    <a:pt x="3008591" y="3134657"/>
                  </a:lnTo>
                  <a:lnTo>
                    <a:pt x="2975174" y="3164194"/>
                  </a:lnTo>
                  <a:lnTo>
                    <a:pt x="2941027" y="3192909"/>
                  </a:lnTo>
                  <a:lnTo>
                    <a:pt x="2906167" y="3220786"/>
                  </a:lnTo>
                  <a:lnTo>
                    <a:pt x="2870608" y="3247810"/>
                  </a:lnTo>
                  <a:lnTo>
                    <a:pt x="2834367" y="3273964"/>
                  </a:lnTo>
                  <a:lnTo>
                    <a:pt x="2797459" y="3299233"/>
                  </a:lnTo>
                  <a:lnTo>
                    <a:pt x="2759899" y="3323602"/>
                  </a:lnTo>
                  <a:lnTo>
                    <a:pt x="2721703" y="3347054"/>
                  </a:lnTo>
                  <a:lnTo>
                    <a:pt x="2682887" y="3369576"/>
                  </a:lnTo>
                  <a:lnTo>
                    <a:pt x="2643466" y="3391150"/>
                  </a:lnTo>
                  <a:lnTo>
                    <a:pt x="2603455" y="3411762"/>
                  </a:lnTo>
                  <a:lnTo>
                    <a:pt x="2562871" y="3431396"/>
                  </a:lnTo>
                  <a:lnTo>
                    <a:pt x="2521729" y="3450036"/>
                  </a:lnTo>
                  <a:lnTo>
                    <a:pt x="2480044" y="3467667"/>
                  </a:lnTo>
                  <a:lnTo>
                    <a:pt x="2437832" y="3484273"/>
                  </a:lnTo>
                  <a:lnTo>
                    <a:pt x="2395108" y="3499839"/>
                  </a:lnTo>
                  <a:lnTo>
                    <a:pt x="2351888" y="3514349"/>
                  </a:lnTo>
                  <a:lnTo>
                    <a:pt x="2308188" y="3527787"/>
                  </a:lnTo>
                  <a:lnTo>
                    <a:pt x="2264023" y="3540139"/>
                  </a:lnTo>
                  <a:lnTo>
                    <a:pt x="2219409" y="3551388"/>
                  </a:lnTo>
                  <a:lnTo>
                    <a:pt x="2174361" y="3561519"/>
                  </a:lnTo>
                  <a:lnTo>
                    <a:pt x="2128894" y="3570516"/>
                  </a:lnTo>
                  <a:lnTo>
                    <a:pt x="2083025" y="3578364"/>
                  </a:lnTo>
                  <a:lnTo>
                    <a:pt x="2036769" y="3585048"/>
                  </a:lnTo>
                  <a:lnTo>
                    <a:pt x="1990141" y="3590551"/>
                  </a:lnTo>
                  <a:lnTo>
                    <a:pt x="1943157" y="3594858"/>
                  </a:lnTo>
                  <a:lnTo>
                    <a:pt x="1895832" y="3597954"/>
                  </a:lnTo>
                  <a:lnTo>
                    <a:pt x="1848183" y="3599823"/>
                  </a:lnTo>
                  <a:lnTo>
                    <a:pt x="1800224" y="36004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133" name="Google Shape;133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459796" y="7112519"/>
              <a:ext cx="2343149" cy="16573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651893" y="785883"/>
              <a:ext cx="5943599" cy="25907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1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12378" y="9258299"/>
              <a:ext cx="1809749" cy="5048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13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824348" y="3075491"/>
              <a:ext cx="4219574" cy="30194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13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604969" y="5857541"/>
              <a:ext cx="5819774" cy="33051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3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1569197" y="4281427"/>
              <a:ext cx="2390774" cy="14382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3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14815452" y="6424945"/>
              <a:ext cx="1628774" cy="533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3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15098709" y="625113"/>
              <a:ext cx="2343149" cy="234314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43779" y="1883260"/>
            <a:ext cx="6000749" cy="652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>
            <a:spLocks noGrp="1"/>
          </p:cNvSpPr>
          <p:nvPr>
            <p:ph type="title"/>
          </p:nvPr>
        </p:nvSpPr>
        <p:spPr>
          <a:xfrm>
            <a:off x="1352425" y="963600"/>
            <a:ext cx="11344800" cy="11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latin typeface="Arial"/>
                <a:ea typeface="Arial"/>
                <a:cs typeface="Arial"/>
                <a:sym typeface="Arial"/>
              </a:rPr>
              <a:t>NOME	DO	PROJETO</a:t>
            </a:r>
            <a:endParaRPr/>
          </a:p>
        </p:txBody>
      </p:sp>
      <p:sp>
        <p:nvSpPr>
          <p:cNvPr id="70" name="Google Shape;70;p4"/>
          <p:cNvSpPr txBox="1"/>
          <p:nvPr/>
        </p:nvSpPr>
        <p:spPr>
          <a:xfrm>
            <a:off x="1352425" y="3001900"/>
            <a:ext cx="16723200" cy="18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907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>MUNICÍPIO:	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Rio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Branco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Sul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255"/>
              </a:spcBef>
              <a:spcAft>
                <a:spcPts val="0"/>
              </a:spcAft>
              <a:buNone/>
            </a:pP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>FUNÇÃO DO GOVERNO: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"/>
          <p:cNvSpPr txBox="1"/>
          <p:nvPr/>
        </p:nvSpPr>
        <p:spPr>
          <a:xfrm>
            <a:off x="7687427" y="4184575"/>
            <a:ext cx="10065000" cy="1243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Secretaria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Assistência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Social e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Habitação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"/>
          <p:cNvSpPr txBox="1"/>
          <p:nvPr/>
        </p:nvSpPr>
        <p:spPr>
          <a:xfrm>
            <a:off x="1352425" y="963615"/>
            <a:ext cx="5741035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 b="1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rPr>
              <a:t>DESCRIÇÃO</a:t>
            </a:r>
            <a:endParaRPr sz="7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"/>
          <p:cNvSpPr txBox="1"/>
          <p:nvPr/>
        </p:nvSpPr>
        <p:spPr>
          <a:xfrm>
            <a:off x="1352425" y="3288456"/>
            <a:ext cx="15923260" cy="4937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algn="just"/>
            <a:r>
              <a:rPr lang="pt-BR" sz="4000" i="1" dirty="0" smtClean="0"/>
              <a:t>Consiste em um </a:t>
            </a:r>
            <a:r>
              <a:rPr lang="pt-BR" sz="4000" i="1" dirty="0" err="1" smtClean="0"/>
              <a:t>Dashboard</a:t>
            </a:r>
            <a:r>
              <a:rPr lang="pt-BR" sz="4000" i="1" dirty="0" smtClean="0"/>
              <a:t> em BI (Business </a:t>
            </a:r>
            <a:r>
              <a:rPr lang="pt-BR" sz="4000" i="1" dirty="0" err="1" smtClean="0"/>
              <a:t>Intelligence</a:t>
            </a:r>
            <a:r>
              <a:rPr lang="pt-BR" sz="4000" i="1" dirty="0" smtClean="0"/>
              <a:t>) que cruza bases de dados federais (</a:t>
            </a:r>
            <a:r>
              <a:rPr lang="pt-BR" sz="4000" i="1" dirty="0" err="1" smtClean="0"/>
              <a:t>CadÚnico</a:t>
            </a:r>
            <a:r>
              <a:rPr lang="pt-BR" sz="4000" i="1" dirty="0" smtClean="0"/>
              <a:t>, </a:t>
            </a:r>
            <a:r>
              <a:rPr lang="pt-BR" sz="4000" i="1" dirty="0" err="1" smtClean="0"/>
              <a:t>DataSUS</a:t>
            </a:r>
            <a:r>
              <a:rPr lang="pt-BR" sz="4000" i="1" dirty="0" smtClean="0"/>
              <a:t> e Censo Escolar) com a cartografia municipal gerando visualizações dinâmicas do comportamento das vulnerabilidades sociais sob o território municipal. O projeto visa, portanto, </a:t>
            </a:r>
            <a:r>
              <a:rPr lang="pt-BR" sz="4000" i="1" dirty="0" err="1" smtClean="0"/>
              <a:t>georreferenciar</a:t>
            </a:r>
            <a:r>
              <a:rPr lang="pt-BR" sz="4000" i="1" dirty="0" smtClean="0"/>
              <a:t> as vulnerabilidades sociais de modo a identificar localidades prioritárias para implementação de políticas públicas bem como dimensionamento adequado do público-alvo a ser atendido por ela.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547751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OBJETIVOS</a:t>
            </a:r>
            <a:endParaRPr/>
          </a:p>
        </p:txBody>
      </p:sp>
      <p:sp>
        <p:nvSpPr>
          <p:cNvPr id="83" name="Google Shape;83;p6"/>
          <p:cNvSpPr txBox="1"/>
          <p:nvPr/>
        </p:nvSpPr>
        <p:spPr>
          <a:xfrm>
            <a:off x="1352425" y="3288450"/>
            <a:ext cx="15120619" cy="563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775" rIns="0" bIns="0" anchor="t" anchorCtr="0">
            <a:spAutoFit/>
          </a:bodyPr>
          <a:lstStyle/>
          <a:p>
            <a:pPr marL="2373630" marR="5080" lvl="0" indent="-2361565" algn="just" rtl="0">
              <a:lnSpc>
                <a:spcPct val="12374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>GERAIS:	</a:t>
            </a:r>
            <a:r>
              <a:rPr lang="en-US" sz="4000" i="1" dirty="0" err="1" smtClean="0"/>
              <a:t>Qualificar</a:t>
            </a:r>
            <a:r>
              <a:rPr lang="en-US" sz="4000" i="1" dirty="0" smtClean="0"/>
              <a:t> a </a:t>
            </a:r>
            <a:r>
              <a:rPr lang="en-US" sz="4000" i="1" dirty="0" err="1" smtClean="0"/>
              <a:t>elaboração</a:t>
            </a:r>
            <a:r>
              <a:rPr lang="en-US" sz="4000" i="1" dirty="0" smtClean="0"/>
              <a:t> de </a:t>
            </a:r>
            <a:r>
              <a:rPr lang="en-US" sz="4000" i="1" dirty="0" err="1" smtClean="0"/>
              <a:t>políticas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públicas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para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superação</a:t>
            </a:r>
            <a:r>
              <a:rPr lang="en-US" sz="4000" i="1" dirty="0" smtClean="0"/>
              <a:t> de </a:t>
            </a:r>
            <a:r>
              <a:rPr lang="en-US" sz="4000" i="1" dirty="0" err="1" smtClean="0"/>
              <a:t>vulnerabilidades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sociais</a:t>
            </a:r>
            <a:r>
              <a:rPr lang="en-US" sz="4000" i="1" dirty="0" smtClean="0"/>
              <a:t> a </a:t>
            </a:r>
            <a:r>
              <a:rPr lang="en-US" sz="4000" i="1" dirty="0" err="1" smtClean="0"/>
              <a:t>partir</a:t>
            </a:r>
            <a:r>
              <a:rPr lang="en-US" sz="4000" i="1" dirty="0" smtClean="0"/>
              <a:t> do </a:t>
            </a:r>
            <a:r>
              <a:rPr lang="en-US" sz="4000" i="1" dirty="0" err="1" smtClean="0"/>
              <a:t>georreferenciamento</a:t>
            </a:r>
            <a:r>
              <a:rPr lang="en-US" sz="4000" i="1" dirty="0" smtClean="0"/>
              <a:t> de dados </a:t>
            </a:r>
            <a:r>
              <a:rPr lang="en-US" sz="4000" i="1" dirty="0" err="1" smtClean="0"/>
              <a:t>sociais</a:t>
            </a:r>
            <a:r>
              <a:rPr lang="en-US" sz="4000" i="1" dirty="0" smtClean="0"/>
              <a:t>.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  <a:p>
            <a:pPr marL="3896359" marR="34290" lvl="0" indent="-3884294" algn="just">
              <a:lnSpc>
                <a:spcPct val="103099"/>
              </a:lnSpc>
              <a:spcBef>
                <a:spcPts val="3130"/>
              </a:spcBef>
            </a:pP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>ESPECÍFICOS:	</a:t>
            </a:r>
            <a:r>
              <a:rPr lang="en-US" sz="4000" i="1" dirty="0" smtClean="0"/>
              <a:t> 1. </a:t>
            </a:r>
            <a:r>
              <a:rPr lang="en-US" sz="4000" i="1" dirty="0" err="1" smtClean="0"/>
              <a:t>Aumentar</a:t>
            </a:r>
            <a:r>
              <a:rPr lang="en-US" sz="4000" i="1" dirty="0" smtClean="0"/>
              <a:t> a </a:t>
            </a:r>
            <a:r>
              <a:rPr lang="en-US" sz="4000" i="1" dirty="0" err="1" smtClean="0"/>
              <a:t>efetividade</a:t>
            </a:r>
            <a:r>
              <a:rPr lang="en-US" sz="4000" i="1" dirty="0" smtClean="0"/>
              <a:t> das </a:t>
            </a:r>
            <a:r>
              <a:rPr lang="en-US" sz="4000" i="1" dirty="0" err="1" smtClean="0"/>
              <a:t>políticas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públicas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finalísticas</a:t>
            </a:r>
            <a:r>
              <a:rPr lang="en-US" sz="4000" i="1" dirty="0" smtClean="0"/>
              <a:t>.</a:t>
            </a:r>
          </a:p>
          <a:p>
            <a:pPr marL="3896359" marR="34290" lvl="0" indent="-3884294" algn="just">
              <a:lnSpc>
                <a:spcPct val="103099"/>
              </a:lnSpc>
              <a:spcBef>
                <a:spcPts val="3130"/>
              </a:spcBef>
            </a:pP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	2.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Ampliar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controle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social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sobre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administração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. 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"/>
          <p:cNvSpPr txBox="1">
            <a:spLocks noGrp="1"/>
          </p:cNvSpPr>
          <p:nvPr>
            <p:ph type="title"/>
          </p:nvPr>
        </p:nvSpPr>
        <p:spPr>
          <a:xfrm>
            <a:off x="1352425" y="963612"/>
            <a:ext cx="7487284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BENEFICIÁRIOS</a:t>
            </a:r>
            <a:endParaRPr/>
          </a:p>
        </p:txBody>
      </p:sp>
      <p:sp>
        <p:nvSpPr>
          <p:cNvPr id="89" name="Google Shape;89;p7"/>
          <p:cNvSpPr txBox="1"/>
          <p:nvPr/>
        </p:nvSpPr>
        <p:spPr>
          <a:xfrm>
            <a:off x="1352425" y="3288450"/>
            <a:ext cx="245237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latin typeface="Arial"/>
                <a:ea typeface="Arial"/>
                <a:cs typeface="Arial"/>
                <a:sym typeface="Arial"/>
              </a:rPr>
              <a:t>DIRETOS: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7"/>
          <p:cNvSpPr txBox="1"/>
          <p:nvPr/>
        </p:nvSpPr>
        <p:spPr>
          <a:xfrm>
            <a:off x="4287465" y="3288450"/>
            <a:ext cx="13212444" cy="15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spAutoFit/>
          </a:bodyPr>
          <a:lstStyle/>
          <a:p>
            <a:pPr marL="12700" marR="5080" lvl="0" indent="0" algn="l" rtl="0">
              <a:lnSpc>
                <a:spcPct val="12374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Gestores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Públicos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Conselhos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Direito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Institutos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Centros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Pesquisa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7"/>
          <p:cNvSpPr txBox="1"/>
          <p:nvPr/>
        </p:nvSpPr>
        <p:spPr>
          <a:xfrm>
            <a:off x="1352425" y="5595804"/>
            <a:ext cx="296037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latin typeface="Arial"/>
                <a:ea typeface="Arial"/>
                <a:cs typeface="Arial"/>
                <a:sym typeface="Arial"/>
              </a:rPr>
              <a:t>INDIRETOS: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7"/>
          <p:cNvSpPr txBox="1"/>
          <p:nvPr/>
        </p:nvSpPr>
        <p:spPr>
          <a:xfrm>
            <a:off x="4716408" y="5595804"/>
            <a:ext cx="11891648" cy="769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spAutoFit/>
          </a:bodyPr>
          <a:lstStyle/>
          <a:p>
            <a:pPr marL="12700" marR="5080" lvl="0" indent="0" algn="l" rtl="0">
              <a:lnSpc>
                <a:spcPct val="12374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Munícipes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de Rio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Branco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Sul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(32.365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habitantes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"/>
          <p:cNvSpPr txBox="1">
            <a:spLocks noGrp="1"/>
          </p:cNvSpPr>
          <p:nvPr>
            <p:ph type="title"/>
          </p:nvPr>
        </p:nvSpPr>
        <p:spPr>
          <a:xfrm>
            <a:off x="1352425" y="963600"/>
            <a:ext cx="12637800" cy="11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ORIGEM	DO	RECURSO</a:t>
            </a:r>
            <a:endParaRPr/>
          </a:p>
        </p:txBody>
      </p:sp>
      <p:sp>
        <p:nvSpPr>
          <p:cNvPr id="98" name="Google Shape;98;p8"/>
          <p:cNvSpPr txBox="1">
            <a:spLocks noGrp="1"/>
          </p:cNvSpPr>
          <p:nvPr>
            <p:ph type="body" idx="1"/>
          </p:nvPr>
        </p:nvSpPr>
        <p:spPr>
          <a:xfrm>
            <a:off x="245234" y="2595744"/>
            <a:ext cx="17797531" cy="5887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119505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Arial"/>
                <a:ea typeface="Arial"/>
                <a:cs typeface="Arial"/>
                <a:sym typeface="Arial"/>
              </a:rPr>
              <a:t>FINANCIAMENTO 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PÚBLICO:	</a:t>
            </a:r>
            <a:r>
              <a:rPr lang="en-US" i="1" dirty="0">
                <a:latin typeface="Arial"/>
                <a:ea typeface="Arial"/>
                <a:cs typeface="Arial"/>
                <a:sym typeface="Arial"/>
              </a:rPr>
              <a:t>R$ 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0,00.</a:t>
            </a:r>
            <a:endParaRPr dirty="0"/>
          </a:p>
          <a:p>
            <a:pPr marL="1119505" lvl="0" indent="0" algn="l" rtl="0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None/>
            </a:pP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Não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houve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financiamento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público</a:t>
            </a:r>
            <a:r>
              <a:rPr lang="en-US" i="1" dirty="0" smtClean="0"/>
              <a:t>, </a:t>
            </a:r>
            <a:r>
              <a:rPr lang="en-US" i="1" dirty="0" err="1" smtClean="0"/>
              <a:t>usado</a:t>
            </a:r>
            <a:r>
              <a:rPr lang="en-US" i="1" dirty="0" smtClean="0"/>
              <a:t> </a:t>
            </a:r>
            <a:r>
              <a:rPr lang="en-US" i="1" dirty="0" err="1" smtClean="0"/>
              <a:t>apenas</a:t>
            </a:r>
            <a:r>
              <a:rPr lang="en-US" i="1" dirty="0" smtClean="0"/>
              <a:t> </a:t>
            </a:r>
            <a:r>
              <a:rPr lang="en-US" i="1" dirty="0" err="1" smtClean="0"/>
              <a:t>ferramentas</a:t>
            </a:r>
            <a:r>
              <a:rPr lang="en-US" i="1" dirty="0" smtClean="0"/>
              <a:t> de </a:t>
            </a:r>
            <a:r>
              <a:rPr lang="en-US" i="1" dirty="0" err="1" smtClean="0"/>
              <a:t>uso</a:t>
            </a:r>
            <a:r>
              <a:rPr lang="en-US" i="1" dirty="0" smtClean="0"/>
              <a:t> </a:t>
            </a:r>
            <a:r>
              <a:rPr lang="en-US" i="1" dirty="0" err="1" smtClean="0"/>
              <a:t>ou</a:t>
            </a:r>
            <a:r>
              <a:rPr lang="en-US" i="1" dirty="0" smtClean="0"/>
              <a:t> </a:t>
            </a:r>
            <a:r>
              <a:rPr lang="en-US" i="1" dirty="0" err="1" smtClean="0"/>
              <a:t>licenças</a:t>
            </a:r>
            <a:r>
              <a:rPr lang="en-US" i="1" dirty="0" smtClean="0"/>
              <a:t> </a:t>
            </a:r>
            <a:r>
              <a:rPr lang="en-US" i="1" dirty="0" err="1" smtClean="0"/>
              <a:t>gratuitas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1106805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3500" dirty="0">
              <a:latin typeface="Arial"/>
              <a:ea typeface="Arial"/>
              <a:cs typeface="Arial"/>
              <a:sym typeface="Arial"/>
            </a:endParaRPr>
          </a:p>
          <a:p>
            <a:pPr marL="1119505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FINANCIAMENTO PRIVADO:	</a:t>
            </a:r>
            <a:r>
              <a:rPr lang="en-US" i="1" dirty="0">
                <a:latin typeface="Arial"/>
                <a:ea typeface="Arial"/>
                <a:cs typeface="Arial"/>
                <a:sym typeface="Arial"/>
              </a:rPr>
              <a:t>R$ 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0,00.</a:t>
            </a:r>
            <a:endParaRPr dirty="0"/>
          </a:p>
          <a:p>
            <a:pPr marL="1119505" lvl="0" indent="0" algn="l" rtl="0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None/>
            </a:pP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Não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houve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financiamento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privado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apesar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projeto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possibilitar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etapas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futuras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viabilizem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 smtClean="0">
                <a:latin typeface="Arial"/>
                <a:ea typeface="Arial"/>
                <a:cs typeface="Arial"/>
                <a:sym typeface="Arial"/>
              </a:rPr>
              <a:t>parcerias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1106805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sz="4250" dirty="0">
              <a:latin typeface="Arial"/>
              <a:ea typeface="Arial"/>
              <a:cs typeface="Arial"/>
              <a:sym typeface="Arial"/>
            </a:endParaRPr>
          </a:p>
          <a:p>
            <a:pPr marL="1119505" lvl="0" indent="0" algn="l" rtl="0">
              <a:lnSpc>
                <a:spcPct val="11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CUSTO DO PROJETO POR BENEFICIÁRIO DIRETO: </a:t>
            </a:r>
            <a:r>
              <a:rPr lang="en-US" i="1" dirty="0" smtClean="0">
                <a:latin typeface="Arial"/>
                <a:ea typeface="Arial"/>
                <a:cs typeface="Arial"/>
                <a:sym typeface="Arial"/>
              </a:rPr>
              <a:t>R$ 0,00.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"/>
          <p:cNvSpPr txBox="1"/>
          <p:nvPr/>
        </p:nvSpPr>
        <p:spPr>
          <a:xfrm>
            <a:off x="1352425" y="963625"/>
            <a:ext cx="11961900" cy="11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 b="1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sz="7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9"/>
          <p:cNvSpPr txBox="1"/>
          <p:nvPr/>
        </p:nvSpPr>
        <p:spPr>
          <a:xfrm>
            <a:off x="1352425" y="3288462"/>
            <a:ext cx="14991715" cy="611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spAutoFit/>
          </a:bodyPr>
          <a:lstStyle/>
          <a:p>
            <a:pPr marL="12700" marR="5080" lvl="0" indent="0" algn="just" rtl="0">
              <a:lnSpc>
                <a:spcPct val="12374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1" dirty="0" smtClean="0"/>
              <a:t>De forma </a:t>
            </a:r>
            <a:r>
              <a:rPr lang="en-US" sz="4000" i="1" dirty="0" err="1" smtClean="0"/>
              <a:t>instantânea</a:t>
            </a:r>
            <a:r>
              <a:rPr lang="en-US" sz="4000" i="1" dirty="0" smtClean="0"/>
              <a:t>, o </a:t>
            </a:r>
            <a:r>
              <a:rPr lang="en-US" sz="4000" i="1" dirty="0" err="1" smtClean="0"/>
              <a:t>projeto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georreferencia</a:t>
            </a:r>
            <a:r>
              <a:rPr lang="en-US" sz="4000" i="1" dirty="0" smtClean="0"/>
              <a:t> dados </a:t>
            </a:r>
            <a:r>
              <a:rPr lang="en-US" sz="4000" i="1" dirty="0" err="1" smtClean="0"/>
              <a:t>sociais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que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evidenciam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localidades</a:t>
            </a:r>
            <a:r>
              <a:rPr lang="en-US" sz="4000" i="1" dirty="0" smtClean="0"/>
              <a:t> e </a:t>
            </a:r>
            <a:r>
              <a:rPr lang="en-US" sz="4000" i="1" dirty="0" err="1" smtClean="0"/>
              <a:t>públicos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mais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vulneráveis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para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recebimento</a:t>
            </a:r>
            <a:r>
              <a:rPr lang="en-US" sz="4000" i="1" dirty="0" smtClean="0"/>
              <a:t> de </a:t>
            </a:r>
            <a:r>
              <a:rPr lang="en-US" sz="4000" i="1" dirty="0" err="1" smtClean="0"/>
              <a:t>uma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política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pública</a:t>
            </a:r>
            <a:r>
              <a:rPr lang="en-US" sz="4000" i="1" dirty="0" smtClean="0"/>
              <a:t>. O </a:t>
            </a:r>
            <a:r>
              <a:rPr lang="en-US" sz="4000" i="1" dirty="0" err="1" smtClean="0"/>
              <a:t>diferencial</a:t>
            </a:r>
            <a:r>
              <a:rPr lang="en-US" sz="4000" i="1" dirty="0" smtClean="0"/>
              <a:t> do </a:t>
            </a:r>
            <a:r>
              <a:rPr lang="en-US" sz="4000" i="1" dirty="0" err="1" smtClean="0"/>
              <a:t>projeto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consiste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em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sua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escalabilidade</a:t>
            </a:r>
            <a:r>
              <a:rPr lang="en-US" sz="4000" i="1" dirty="0" smtClean="0"/>
              <a:t> e </a:t>
            </a:r>
            <a:r>
              <a:rPr lang="en-US" sz="4000" i="1" dirty="0" err="1" smtClean="0"/>
              <a:t>atualização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visto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que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por</a:t>
            </a:r>
            <a:r>
              <a:rPr lang="en-US" sz="4000" i="1" dirty="0" smtClean="0"/>
              <a:t> se </a:t>
            </a:r>
            <a:r>
              <a:rPr lang="en-US" sz="4000" i="1" dirty="0" err="1" smtClean="0"/>
              <a:t>tratar</a:t>
            </a:r>
            <a:r>
              <a:rPr lang="en-US" sz="4000" i="1" dirty="0" smtClean="0"/>
              <a:t> de bases </a:t>
            </a:r>
            <a:r>
              <a:rPr lang="en-US" sz="4000" i="1" dirty="0" err="1" smtClean="0"/>
              <a:t>federais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que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retroalimentadas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diariamente</a:t>
            </a:r>
            <a:r>
              <a:rPr lang="en-US" sz="4000" i="1" dirty="0" smtClean="0"/>
              <a:t> a </a:t>
            </a:r>
            <a:r>
              <a:rPr lang="en-US" sz="4000" i="1" dirty="0" err="1" smtClean="0"/>
              <a:t>nível</a:t>
            </a:r>
            <a:r>
              <a:rPr lang="en-US" sz="4000" i="1" dirty="0" smtClean="0"/>
              <a:t> municipal, </a:t>
            </a:r>
            <a:r>
              <a:rPr lang="en-US" sz="4000" i="1" dirty="0" err="1" smtClean="0"/>
              <a:t>os</a:t>
            </a:r>
            <a:r>
              <a:rPr lang="en-US" sz="4000" i="1" dirty="0" smtClean="0"/>
              <a:t> dados </a:t>
            </a:r>
            <a:r>
              <a:rPr lang="en-US" sz="4000" i="1" dirty="0" err="1" smtClean="0"/>
              <a:t>estão</a:t>
            </a:r>
            <a:r>
              <a:rPr lang="en-US" sz="4000" i="1" dirty="0" smtClean="0"/>
              <a:t> à </a:t>
            </a:r>
            <a:r>
              <a:rPr lang="en-US" sz="4000" i="1" dirty="0" err="1" smtClean="0"/>
              <a:t>disposição</a:t>
            </a:r>
            <a:r>
              <a:rPr lang="en-US" sz="4000" i="1" dirty="0" smtClean="0"/>
              <a:t> de </a:t>
            </a:r>
            <a:r>
              <a:rPr lang="en-US" sz="4000" i="1" dirty="0" err="1" smtClean="0"/>
              <a:t>todos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os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municípios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tornando</a:t>
            </a:r>
            <a:r>
              <a:rPr lang="en-US" sz="4000" i="1" dirty="0" smtClean="0"/>
              <a:t> o </a:t>
            </a:r>
            <a:r>
              <a:rPr lang="en-US" sz="4000" i="1" dirty="0" err="1" smtClean="0"/>
              <a:t>projeto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replicável</a:t>
            </a:r>
            <a:r>
              <a:rPr lang="en-US" sz="4000" i="1" dirty="0" smtClean="0"/>
              <a:t> a </a:t>
            </a:r>
            <a:r>
              <a:rPr lang="en-US" sz="4000" i="1" dirty="0" err="1" smtClean="0"/>
              <a:t>qualquer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município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brasileiro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bem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como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implementação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em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outros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níveis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federativos</a:t>
            </a:r>
            <a:r>
              <a:rPr lang="en-US" sz="4000" i="1" dirty="0" smtClean="0"/>
              <a:t>. 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0"/>
          <p:cNvSpPr txBox="1"/>
          <p:nvPr/>
        </p:nvSpPr>
        <p:spPr>
          <a:xfrm>
            <a:off x="1352425" y="963625"/>
            <a:ext cx="17546400" cy="11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 b="1">
                <a:solidFill>
                  <a:srgbClr val="855B2E"/>
                </a:solidFill>
                <a:latin typeface="Arial"/>
                <a:ea typeface="Arial"/>
                <a:cs typeface="Arial"/>
                <a:sym typeface="Arial"/>
              </a:rPr>
              <a:t>PONTOS	A	DESTACAR</a:t>
            </a:r>
            <a:endParaRPr sz="7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0"/>
          <p:cNvSpPr txBox="1"/>
          <p:nvPr/>
        </p:nvSpPr>
        <p:spPr>
          <a:xfrm>
            <a:off x="1352425" y="3288462"/>
            <a:ext cx="15527655" cy="5349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" rIns="0" bIns="0" anchor="t" anchorCtr="0">
            <a:spAutoFit/>
          </a:bodyPr>
          <a:lstStyle/>
          <a:p>
            <a:pPr marL="755650" marR="5080" lvl="0" indent="-742950" algn="just">
              <a:lnSpc>
                <a:spcPct val="123749"/>
              </a:lnSpc>
              <a:buAutoNum type="arabicPeriod"/>
            </a:pP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Dashboard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para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acesso</a:t>
            </a: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4000" i="1" dirty="0" err="1" smtClean="0">
                <a:latin typeface="Arial"/>
                <a:ea typeface="Arial"/>
                <a:cs typeface="Arial"/>
                <a:sym typeface="Arial"/>
              </a:rPr>
              <a:t>navegação</a:t>
            </a:r>
            <a:r>
              <a:rPr lang="en-US" sz="4000" i="1" dirty="0" smtClean="0"/>
              <a:t>: </a:t>
            </a:r>
            <a:r>
              <a:rPr lang="en-US" sz="4000" i="1" dirty="0" smtClean="0">
                <a:hlinkClick r:id="rId3"/>
              </a:rPr>
              <a:t>https://bit.ly/mapadasdesigualdades_rbs</a:t>
            </a:r>
            <a:endParaRPr lang="en-US" sz="4000" i="1" dirty="0" smtClean="0"/>
          </a:p>
          <a:p>
            <a:pPr marL="755650" marR="5080" lvl="0" indent="-742950" algn="just">
              <a:lnSpc>
                <a:spcPct val="123749"/>
              </a:lnSpc>
            </a:pPr>
            <a:r>
              <a:rPr lang="en-US" sz="4000" i="1" dirty="0" smtClean="0"/>
              <a:t>2. </a:t>
            </a:r>
            <a:r>
              <a:rPr lang="en-US" sz="4000" i="1" dirty="0" err="1" smtClean="0"/>
              <a:t>Trata</a:t>
            </a:r>
            <a:r>
              <a:rPr lang="en-US" sz="4000" i="1" dirty="0" smtClean="0"/>
              <a:t>-se de </a:t>
            </a:r>
            <a:r>
              <a:rPr lang="en-US" sz="4000" i="1" dirty="0" err="1" smtClean="0"/>
              <a:t>uma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ferramenta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que</a:t>
            </a:r>
            <a:r>
              <a:rPr lang="en-US" sz="4000" i="1" dirty="0" smtClean="0"/>
              <a:t> se </a:t>
            </a:r>
            <a:r>
              <a:rPr lang="en-US" sz="4000" i="1" dirty="0" err="1" smtClean="0"/>
              <a:t>utiliza</a:t>
            </a:r>
            <a:r>
              <a:rPr lang="en-US" sz="4000" i="1" dirty="0" smtClean="0"/>
              <a:t> de dados </a:t>
            </a:r>
            <a:r>
              <a:rPr lang="en-US" sz="4000" i="1" dirty="0" err="1" smtClean="0"/>
              <a:t>federais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existentes</a:t>
            </a:r>
            <a:r>
              <a:rPr lang="en-US" sz="4000" i="1" dirty="0" smtClean="0"/>
              <a:t> e </a:t>
            </a:r>
            <a:r>
              <a:rPr lang="en-US" sz="4000" i="1" dirty="0" err="1" smtClean="0"/>
              <a:t>que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retroalimentados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obrigatoriamente</a:t>
            </a:r>
            <a:r>
              <a:rPr lang="en-US" sz="4000" i="1" dirty="0" smtClean="0"/>
              <a:t>. Logo, é </a:t>
            </a:r>
            <a:r>
              <a:rPr lang="en-US" sz="4000" i="1" dirty="0" err="1" smtClean="0"/>
              <a:t>uma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maneira</a:t>
            </a:r>
            <a:r>
              <a:rPr lang="en-US" sz="4000" i="1" dirty="0" smtClean="0"/>
              <a:t> do </a:t>
            </a:r>
            <a:r>
              <a:rPr lang="en-US" sz="4000" i="1" dirty="0" err="1" smtClean="0"/>
              <a:t>município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ter</a:t>
            </a:r>
            <a:r>
              <a:rPr lang="en-US" sz="4000" i="1" dirty="0" smtClean="0"/>
              <a:t> dados </a:t>
            </a:r>
            <a:r>
              <a:rPr lang="en-US" sz="4000" i="1" dirty="0" err="1" smtClean="0"/>
              <a:t>atualizados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independente</a:t>
            </a:r>
            <a:r>
              <a:rPr lang="en-US" sz="4000" i="1" dirty="0" smtClean="0"/>
              <a:t> do CENSO. </a:t>
            </a:r>
          </a:p>
          <a:p>
            <a:pPr marL="755650" marR="5080" lvl="0" indent="-742950" algn="just">
              <a:lnSpc>
                <a:spcPct val="123749"/>
              </a:lnSpc>
            </a:pPr>
            <a:r>
              <a:rPr lang="en-US" sz="4000" i="1" dirty="0" smtClean="0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4000" i="1" dirty="0" err="1" smtClean="0"/>
              <a:t>Não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houve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custo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algum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para</a:t>
            </a:r>
            <a:r>
              <a:rPr lang="en-US" sz="4000" i="1" dirty="0" smtClean="0"/>
              <a:t> a </a:t>
            </a:r>
            <a:r>
              <a:rPr lang="en-US" sz="4000" i="1" dirty="0" err="1" smtClean="0"/>
              <a:t>Administração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Pública</a:t>
            </a:r>
            <a:r>
              <a:rPr lang="en-US" sz="4000" i="1" dirty="0" smtClean="0"/>
              <a:t>.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251</Words>
  <Application>Microsoft Office PowerPoint</Application>
  <PresentationFormat>Personalizar</PresentationFormat>
  <Paragraphs>30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NOME DO PROJETO</vt:lpstr>
      <vt:lpstr>Slide 4</vt:lpstr>
      <vt:lpstr>OBJETIVOS</vt:lpstr>
      <vt:lpstr>BENEFICIÁRIOS</vt:lpstr>
      <vt:lpstr>ORIGEM DO RECURSO</vt:lpstr>
      <vt:lpstr>Slide 8</vt:lpstr>
      <vt:lpstr>Slide 9</vt:lpstr>
      <vt:lpstr>FOTOS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Agência Confraria Inteligência Política</dc:creator>
  <cp:lastModifiedBy>lucas.kogut</cp:lastModifiedBy>
  <cp:revision>12</cp:revision>
  <dcterms:created xsi:type="dcterms:W3CDTF">2022-03-06T23:37:36Z</dcterms:created>
  <dcterms:modified xsi:type="dcterms:W3CDTF">2022-08-05T19:29:19Z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2022-03-06T00:00:00Z</vt:filetime>
  </property>
  <property fmtid="{D5CDD505-2E9C-101B-9397-08002B2CF9AE}" pid="3" name="Creator">
    <vt:lpwstr>Canva</vt:lpwstr>
  </property>
  <property fmtid="{D5CDD505-2E9C-101B-9397-08002B2CF9AE}" pid="4" name="LastSaved">
    <vt:filetime>2022-03-06T00:00:00Z</vt:filetime>
  </property>
</Properties>
</file>